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1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8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3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73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30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9/12/2025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24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9/12/2025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0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22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06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7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5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89" r:id="rId7"/>
    <p:sldLayoutId id="2147483688" r:id="rId8"/>
    <p:sldLayoutId id="2147483687" r:id="rId9"/>
    <p:sldLayoutId id="2147483686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4DBF884-68A0-31BF-2043-29D2FE9D3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21F66AB-6D67-4C86-A415-0B6E4EEC5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23811" y="423809"/>
            <a:ext cx="6858002" cy="60103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1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3059229-86C7-3E30-D972-642522F8A97D}"/>
              </a:ext>
            </a:extLst>
          </p:cNvPr>
          <p:cNvSpPr txBox="1"/>
          <p:nvPr/>
        </p:nvSpPr>
        <p:spPr>
          <a:xfrm>
            <a:off x="313786" y="908651"/>
            <a:ext cx="5230366" cy="4005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6300" cap="all" spc="30" dirty="0">
                <a:latin typeface="+mj-lt"/>
                <a:ea typeface="+mj-ea"/>
                <a:cs typeface="+mj-cs"/>
              </a:rPr>
              <a:t>Agricultura de </a:t>
            </a:r>
            <a:r>
              <a:rPr lang="en-US" sz="6300" cap="all" spc="30" dirty="0" err="1">
                <a:latin typeface="+mj-lt"/>
                <a:ea typeface="+mj-ea"/>
                <a:cs typeface="+mj-cs"/>
              </a:rPr>
              <a:t>precisión</a:t>
            </a:r>
            <a:r>
              <a:rPr lang="en-US" sz="6300" cap="all" spc="30" dirty="0">
                <a:latin typeface="+mj-lt"/>
                <a:ea typeface="+mj-ea"/>
                <a:cs typeface="+mj-cs"/>
              </a:rPr>
              <a:t> -Calidad del </a:t>
            </a:r>
            <a:r>
              <a:rPr lang="en-US" sz="6300" cap="all" spc="30" dirty="0" err="1">
                <a:latin typeface="+mj-lt"/>
                <a:ea typeface="+mj-ea"/>
                <a:cs typeface="+mj-cs"/>
              </a:rPr>
              <a:t>agua</a:t>
            </a:r>
            <a:r>
              <a:rPr lang="en-US" sz="6300" cap="all" spc="30" dirty="0">
                <a:latin typeface="+mj-lt"/>
                <a:ea typeface="+mj-ea"/>
                <a:cs typeface="+mj-cs"/>
              </a:rPr>
              <a:t>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66F5E1-B07D-4718-F4B4-5FCE4B7E8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900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348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2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2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F259ED9-F356-770C-296C-D04FE8B8FD42}"/>
              </a:ext>
            </a:extLst>
          </p:cNvPr>
          <p:cNvSpPr txBox="1"/>
          <p:nvPr/>
        </p:nvSpPr>
        <p:spPr>
          <a:xfrm>
            <a:off x="6284749" y="909638"/>
            <a:ext cx="5201121" cy="1318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800" b="1" cap="all" spc="30" dirty="0">
                <a:effectLst/>
                <a:latin typeface="+mj-lt"/>
                <a:ea typeface="+mj-ea"/>
                <a:cs typeface="+mj-cs"/>
              </a:rPr>
              <a:t>Impacto </a:t>
            </a:r>
            <a:r>
              <a:rPr lang="en-US" sz="2800" b="1" cap="all" spc="30" dirty="0" err="1">
                <a:effectLst/>
                <a:latin typeface="+mj-lt"/>
                <a:ea typeface="+mj-ea"/>
                <a:cs typeface="+mj-cs"/>
              </a:rPr>
              <a:t>potencial</a:t>
            </a:r>
            <a:r>
              <a:rPr lang="en-US" sz="2800" b="1" cap="all" spc="30" dirty="0">
                <a:effectLst/>
                <a:latin typeface="+mj-lt"/>
                <a:ea typeface="+mj-ea"/>
                <a:cs typeface="+mj-cs"/>
              </a:rPr>
              <a:t> de la </a:t>
            </a:r>
            <a:r>
              <a:rPr lang="en-US" sz="2800" b="1" cap="all" spc="30" dirty="0" err="1">
                <a:effectLst/>
                <a:latin typeface="+mj-lt"/>
                <a:ea typeface="+mj-ea"/>
                <a:cs typeface="+mj-cs"/>
              </a:rPr>
              <a:t>solución</a:t>
            </a:r>
            <a:r>
              <a:rPr lang="en-US" sz="2800" b="1" cap="all" spc="30" dirty="0"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b="1" cap="all" spc="30" dirty="0" err="1">
                <a:effectLst/>
                <a:latin typeface="+mj-lt"/>
                <a:ea typeface="+mj-ea"/>
                <a:cs typeface="+mj-cs"/>
              </a:rPr>
              <a:t>en</a:t>
            </a:r>
            <a:r>
              <a:rPr lang="en-US" sz="2800" b="1" cap="all" spc="30" dirty="0"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b="1" cap="all" spc="30" dirty="0" err="1">
                <a:effectLst/>
                <a:latin typeface="+mj-lt"/>
                <a:ea typeface="+mj-ea"/>
                <a:cs typeface="+mj-cs"/>
              </a:rPr>
              <a:t>el</a:t>
            </a:r>
            <a:r>
              <a:rPr lang="en-US" sz="2800" b="1" cap="all" spc="30" dirty="0">
                <a:effectLst/>
                <a:latin typeface="+mj-lt"/>
                <a:ea typeface="+mj-ea"/>
                <a:cs typeface="+mj-cs"/>
              </a:rPr>
              <a:t> medio </a:t>
            </a:r>
            <a:r>
              <a:rPr lang="en-US" sz="2800" b="1" cap="all" spc="30" dirty="0" err="1">
                <a:effectLst/>
                <a:latin typeface="+mj-lt"/>
                <a:ea typeface="+mj-ea"/>
                <a:cs typeface="+mj-cs"/>
              </a:rPr>
              <a:t>ambiente</a:t>
            </a:r>
            <a:endParaRPr lang="en-US" sz="2800" cap="all" spc="30" dirty="0">
              <a:effectLst/>
              <a:latin typeface="+mj-lt"/>
              <a:ea typeface="+mj-ea"/>
              <a:cs typeface="+mj-cs"/>
            </a:endParaRPr>
          </a:p>
        </p:txBody>
      </p: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A4C0A797-A8B2-01B9-1CCA-C5634D69816D}"/>
              </a:ext>
            </a:extLst>
          </p:cNvPr>
          <p:cNvSpPr txBox="1"/>
          <p:nvPr/>
        </p:nvSpPr>
        <p:spPr>
          <a:xfrm>
            <a:off x="6290838" y="2236843"/>
            <a:ext cx="5201121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estrategia</a:t>
            </a:r>
            <a:r>
              <a:rPr lang="en-US" dirty="0"/>
              <a:t> </a:t>
            </a:r>
            <a:r>
              <a:rPr lang="en-US" dirty="0" err="1"/>
              <a:t>permitiría</a:t>
            </a:r>
            <a:r>
              <a:rPr lang="en-US" dirty="0"/>
              <a:t> </a:t>
            </a:r>
            <a:r>
              <a:rPr lang="en-US" dirty="0" err="1"/>
              <a:t>reducir</a:t>
            </a:r>
            <a:r>
              <a:rPr lang="en-US" dirty="0"/>
              <a:t> hasta un 50 %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agua</a:t>
            </a:r>
            <a:r>
              <a:rPr lang="en-US" dirty="0"/>
              <a:t>, </a:t>
            </a:r>
            <a:r>
              <a:rPr lang="en-US" dirty="0" err="1"/>
              <a:t>disminuir</a:t>
            </a:r>
            <a:r>
              <a:rPr lang="en-US" dirty="0"/>
              <a:t> la </a:t>
            </a:r>
            <a:r>
              <a:rPr lang="en-US" dirty="0" err="1"/>
              <a:t>contaminación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nitratos</a:t>
            </a:r>
            <a:r>
              <a:rPr lang="en-US" dirty="0"/>
              <a:t> y </a:t>
            </a:r>
            <a:r>
              <a:rPr lang="en-US" dirty="0" err="1"/>
              <a:t>aumentar</a:t>
            </a:r>
            <a:r>
              <a:rPr lang="en-US" dirty="0"/>
              <a:t> la </a:t>
            </a:r>
            <a:r>
              <a:rPr lang="en-US" dirty="0" err="1"/>
              <a:t>resiliencia</a:t>
            </a:r>
            <a:r>
              <a:rPr lang="en-US" dirty="0"/>
              <a:t> </a:t>
            </a:r>
            <a:r>
              <a:rPr lang="en-US" dirty="0" err="1"/>
              <a:t>frente</a:t>
            </a:r>
            <a:r>
              <a:rPr lang="en-US" dirty="0"/>
              <a:t> a </a:t>
            </a:r>
            <a:r>
              <a:rPr lang="en-US" dirty="0" err="1"/>
              <a:t>sequías</a:t>
            </a:r>
            <a:r>
              <a:rPr lang="en-US" dirty="0"/>
              <a:t>. También </a:t>
            </a:r>
            <a:r>
              <a:rPr lang="en-US" dirty="0" err="1"/>
              <a:t>protegería</a:t>
            </a:r>
            <a:r>
              <a:rPr lang="en-US" dirty="0"/>
              <a:t> la </a:t>
            </a:r>
            <a:r>
              <a:rPr lang="en-US" dirty="0" err="1"/>
              <a:t>biodiversidad</a:t>
            </a:r>
            <a:r>
              <a:rPr lang="en-US" dirty="0"/>
              <a:t> del Mar Menor, </a:t>
            </a:r>
            <a:r>
              <a:rPr lang="en-US" dirty="0" err="1"/>
              <a:t>garantizaría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cumplimiento</a:t>
            </a:r>
            <a:r>
              <a:rPr lang="en-US" dirty="0"/>
              <a:t> de </a:t>
            </a:r>
            <a:r>
              <a:rPr lang="en-US" dirty="0" err="1"/>
              <a:t>estándares</a:t>
            </a:r>
            <a:r>
              <a:rPr lang="en-US" dirty="0"/>
              <a:t> </a:t>
            </a:r>
            <a:r>
              <a:rPr lang="en-US" dirty="0" err="1"/>
              <a:t>europeos</a:t>
            </a:r>
            <a:r>
              <a:rPr lang="en-US" dirty="0"/>
              <a:t> y </a:t>
            </a:r>
            <a:r>
              <a:rPr lang="en-US" dirty="0" err="1"/>
              <a:t>mejoraría</a:t>
            </a:r>
            <a:r>
              <a:rPr lang="en-US" dirty="0"/>
              <a:t> la </a:t>
            </a:r>
            <a:r>
              <a:rPr lang="en-US" dirty="0" err="1"/>
              <a:t>competitividad</a:t>
            </a:r>
            <a:r>
              <a:rPr lang="en-US" dirty="0"/>
              <a:t> </a:t>
            </a:r>
            <a:r>
              <a:rPr lang="en-US" dirty="0" err="1"/>
              <a:t>agrícola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un </a:t>
            </a:r>
            <a:r>
              <a:rPr lang="en-US" dirty="0" err="1"/>
              <a:t>enfoque</a:t>
            </a:r>
            <a:r>
              <a:rPr lang="en-US" dirty="0"/>
              <a:t> </a:t>
            </a:r>
            <a:r>
              <a:rPr lang="en-US" dirty="0" err="1"/>
              <a:t>interdisciplinario</a:t>
            </a:r>
            <a:r>
              <a:rPr lang="en-US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13DC955-6955-BA91-3DE3-8E78FC030A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094"/>
          <a:stretch>
            <a:fillRect/>
          </a:stretch>
        </p:blipFill>
        <p:spPr>
          <a:xfrm>
            <a:off x="404931" y="1300373"/>
            <a:ext cx="5496232" cy="376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0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6D0DB0-CC82-4868-9E40-44D1164BD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9F412915-8D4C-786B-328E-3E7833E8A6D5}"/>
              </a:ext>
            </a:extLst>
          </p:cNvPr>
          <p:cNvSpPr txBox="1"/>
          <p:nvPr/>
        </p:nvSpPr>
        <p:spPr>
          <a:xfrm>
            <a:off x="704088" y="2226374"/>
            <a:ext cx="6119812" cy="3603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La </a:t>
            </a:r>
            <a:r>
              <a:rPr lang="en-US" dirty="0" err="1"/>
              <a:t>agricultura</a:t>
            </a:r>
            <a:r>
              <a:rPr lang="en-US" dirty="0"/>
              <a:t> de </a:t>
            </a:r>
            <a:r>
              <a:rPr lang="en-US" dirty="0" err="1"/>
              <a:t>precisión</a:t>
            </a:r>
            <a:r>
              <a:rPr lang="en-US" dirty="0"/>
              <a:t> es un </a:t>
            </a:r>
            <a:r>
              <a:rPr lang="en-US" dirty="0" err="1"/>
              <a:t>enfoque</a:t>
            </a:r>
            <a:r>
              <a:rPr lang="en-US" dirty="0"/>
              <a:t> que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tecnologías</a:t>
            </a:r>
            <a:r>
              <a:rPr lang="en-US" dirty="0"/>
              <a:t> </a:t>
            </a:r>
            <a:r>
              <a:rPr lang="en-US" dirty="0" err="1"/>
              <a:t>avanzadas</a:t>
            </a:r>
            <a:r>
              <a:rPr lang="en-US" dirty="0"/>
              <a:t> para </a:t>
            </a:r>
            <a:r>
              <a:rPr lang="en-US" dirty="0" err="1"/>
              <a:t>optimizar</a:t>
            </a:r>
            <a:r>
              <a:rPr lang="en-US" dirty="0"/>
              <a:t> la </a:t>
            </a:r>
            <a:r>
              <a:rPr lang="en-US" dirty="0" err="1"/>
              <a:t>producción</a:t>
            </a:r>
            <a:r>
              <a:rPr lang="en-US" dirty="0"/>
              <a:t> </a:t>
            </a:r>
            <a:r>
              <a:rPr lang="en-US" dirty="0" err="1"/>
              <a:t>agrícola</a:t>
            </a:r>
            <a:r>
              <a:rPr lang="en-US" dirty="0"/>
              <a:t>. Su </a:t>
            </a:r>
            <a:r>
              <a:rPr lang="en-US" dirty="0" err="1"/>
              <a:t>objetivo</a:t>
            </a:r>
            <a:r>
              <a:rPr lang="en-US" dirty="0"/>
              <a:t> es </a:t>
            </a:r>
            <a:r>
              <a:rPr lang="en-US" dirty="0" err="1"/>
              <a:t>lograr</a:t>
            </a:r>
            <a:r>
              <a:rPr lang="en-US" dirty="0"/>
              <a:t> un </a:t>
            </a: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eficiente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, </a:t>
            </a:r>
            <a:r>
              <a:rPr lang="en-US" dirty="0" err="1"/>
              <a:t>reducir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insumos</a:t>
            </a:r>
            <a:r>
              <a:rPr lang="en-US" dirty="0"/>
              <a:t> </a:t>
            </a:r>
            <a:r>
              <a:rPr lang="en-US" dirty="0" err="1"/>
              <a:t>innecesarios</a:t>
            </a:r>
            <a:r>
              <a:rPr lang="en-US" dirty="0"/>
              <a:t> y </a:t>
            </a:r>
            <a:r>
              <a:rPr lang="en-US" dirty="0" err="1"/>
              <a:t>fomentar</a:t>
            </a:r>
            <a:r>
              <a:rPr lang="en-US" dirty="0"/>
              <a:t> la </a:t>
            </a:r>
            <a:r>
              <a:rPr lang="en-US" dirty="0" err="1"/>
              <a:t>sostenibilidad</a:t>
            </a:r>
            <a:r>
              <a:rPr lang="en-US" dirty="0"/>
              <a:t>. En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contexto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agua</a:t>
            </a:r>
            <a:r>
              <a:rPr lang="en-US" dirty="0"/>
              <a:t> se </a:t>
            </a:r>
            <a:r>
              <a:rPr lang="en-US" dirty="0" err="1"/>
              <a:t>considera</a:t>
            </a:r>
            <a:r>
              <a:rPr lang="en-US" dirty="0"/>
              <a:t> un </a:t>
            </a:r>
            <a:r>
              <a:rPr lang="en-US" dirty="0" err="1"/>
              <a:t>recurso</a:t>
            </a:r>
            <a:r>
              <a:rPr lang="en-US" dirty="0"/>
              <a:t> </a:t>
            </a:r>
            <a:r>
              <a:rPr lang="en-US" dirty="0" err="1"/>
              <a:t>esencial</a:t>
            </a:r>
            <a:r>
              <a:rPr lang="en-US" dirty="0"/>
              <a:t> tanto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cultivos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para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ecosistemas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rodean</a:t>
            </a:r>
            <a:r>
              <a:rPr lang="en-US" dirty="0"/>
              <a:t>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CB81FE-E8FA-D6BB-C154-E0B7D46C7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908" b="3"/>
          <a:stretch>
            <a:fillRect/>
          </a:stretch>
        </p:blipFill>
        <p:spPr>
          <a:xfrm>
            <a:off x="7315200" y="1066798"/>
            <a:ext cx="4076700" cy="227711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98A0F43-EF73-C157-BB02-70AE79C86F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278" r="2" b="2"/>
          <a:stretch>
            <a:fillRect/>
          </a:stretch>
        </p:blipFill>
        <p:spPr>
          <a:xfrm>
            <a:off x="7315200" y="3548609"/>
            <a:ext cx="4076700" cy="224259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879F10-54E5-4F60-A54F-91F348A6C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23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9D15A59D-0E33-4ECD-8312-5E0201B3D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28265" y="723900"/>
            <a:ext cx="0" cy="5410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8B9EC6E0-7496-5D77-065A-528E8286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11544"/>
          <a:stretch>
            <a:fillRect/>
          </a:stretch>
        </p:blipFill>
        <p:spPr>
          <a:xfrm>
            <a:off x="4060950" y="723900"/>
            <a:ext cx="3503235" cy="2324100"/>
          </a:xfrm>
          <a:prstGeom prst="rect">
            <a:avLst/>
          </a:prstGeom>
        </p:spPr>
      </p:pic>
      <p:pic>
        <p:nvPicPr>
          <p:cNvPr id="1026" name="Picture 2" descr="Calidad del agua y su impacto en la salud pública de Zumpango de Ocampo ...">
            <a:extLst>
              <a:ext uri="{FF2B5EF4-FFF2-40B4-BE49-F238E27FC236}">
                <a16:creationId xmlns:a16="http://schemas.microsoft.com/office/drawing/2014/main" id="{1DC95F72-3B4E-61A0-FEC5-117E39EF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77"/>
          <a:stretch>
            <a:fillRect/>
          </a:stretch>
        </p:blipFill>
        <p:spPr bwMode="auto">
          <a:xfrm>
            <a:off x="7861444" y="723900"/>
            <a:ext cx="3530454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896FD4F-AD4F-CE88-F58C-0F60C9E202ED}"/>
              </a:ext>
            </a:extLst>
          </p:cNvPr>
          <p:cNvSpPr txBox="1"/>
          <p:nvPr/>
        </p:nvSpPr>
        <p:spPr>
          <a:xfrm>
            <a:off x="3991970" y="3357563"/>
            <a:ext cx="7469269" cy="277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El control de la </a:t>
            </a:r>
            <a:r>
              <a:rPr lang="en-US" dirty="0" err="1"/>
              <a:t>calidad</a:t>
            </a:r>
            <a:r>
              <a:rPr lang="en-US" dirty="0"/>
              <a:t> del </a:t>
            </a:r>
            <a:r>
              <a:rPr lang="en-US" dirty="0" err="1"/>
              <a:t>agua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contaminantes</a:t>
            </a:r>
            <a:r>
              <a:rPr lang="en-US" dirty="0"/>
              <a:t>, </a:t>
            </a:r>
            <a:r>
              <a:rPr lang="en-US" dirty="0" err="1"/>
              <a:t>niveles</a:t>
            </a:r>
            <a:r>
              <a:rPr lang="en-US" dirty="0"/>
              <a:t> de </a:t>
            </a:r>
            <a:r>
              <a:rPr lang="en-US" dirty="0" err="1"/>
              <a:t>nutrientes</a:t>
            </a:r>
            <a:r>
              <a:rPr lang="en-US" dirty="0"/>
              <a:t> y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factores</a:t>
            </a:r>
            <a:r>
              <a:rPr lang="en-US" dirty="0"/>
              <a:t> </a:t>
            </a:r>
            <a:r>
              <a:rPr lang="en-US" dirty="0" err="1"/>
              <a:t>críticos</a:t>
            </a:r>
            <a:r>
              <a:rPr lang="en-US" dirty="0"/>
              <a:t>. Gracias a </a:t>
            </a:r>
            <a:r>
              <a:rPr lang="en-US" dirty="0" err="1"/>
              <a:t>esto</a:t>
            </a:r>
            <a:r>
              <a:rPr lang="en-US" dirty="0"/>
              <a:t> se </a:t>
            </a:r>
            <a:r>
              <a:rPr lang="en-US" dirty="0" err="1"/>
              <a:t>evitan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la </a:t>
            </a:r>
            <a:r>
              <a:rPr lang="en-US" dirty="0" err="1"/>
              <a:t>salinización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suelos</a:t>
            </a:r>
            <a:r>
              <a:rPr lang="en-US" dirty="0"/>
              <a:t>, la </a:t>
            </a:r>
            <a:r>
              <a:rPr lang="en-US" dirty="0" err="1"/>
              <a:t>contaminación</a:t>
            </a:r>
            <a:r>
              <a:rPr lang="en-US" dirty="0"/>
              <a:t> de </a:t>
            </a:r>
            <a:r>
              <a:rPr lang="en-US" dirty="0" err="1"/>
              <a:t>ríos</a:t>
            </a:r>
            <a:r>
              <a:rPr lang="en-US" dirty="0"/>
              <a:t> y </a:t>
            </a:r>
            <a:r>
              <a:rPr lang="en-US" dirty="0" err="1"/>
              <a:t>lagos</a:t>
            </a:r>
            <a:r>
              <a:rPr lang="en-US" dirty="0"/>
              <a:t>, y la </a:t>
            </a:r>
            <a:r>
              <a:rPr lang="en-US" dirty="0" err="1"/>
              <a:t>pérdida</a:t>
            </a:r>
            <a:r>
              <a:rPr lang="en-US" dirty="0"/>
              <a:t> de </a:t>
            </a:r>
            <a:r>
              <a:rPr lang="en-US" dirty="0" err="1"/>
              <a:t>productividad</a:t>
            </a:r>
            <a:r>
              <a:rPr lang="en-US" dirty="0"/>
              <a:t> </a:t>
            </a:r>
            <a:r>
              <a:rPr lang="en-US" dirty="0" err="1"/>
              <a:t>agrícola</a:t>
            </a:r>
            <a:r>
              <a:rPr lang="en-US" dirty="0"/>
              <a:t>. </a:t>
            </a:r>
            <a:r>
              <a:rPr lang="en-US" dirty="0" err="1"/>
              <a:t>Contar</a:t>
            </a:r>
            <a:r>
              <a:rPr lang="en-US" dirty="0"/>
              <a:t> con </a:t>
            </a:r>
            <a:r>
              <a:rPr lang="en-US" dirty="0" err="1"/>
              <a:t>agua</a:t>
            </a:r>
            <a:r>
              <a:rPr lang="en-US" dirty="0"/>
              <a:t> </a:t>
            </a:r>
            <a:r>
              <a:rPr lang="en-US" dirty="0" err="1"/>
              <a:t>limpia</a:t>
            </a:r>
            <a:r>
              <a:rPr lang="en-US" dirty="0"/>
              <a:t> y </a:t>
            </a:r>
            <a:r>
              <a:rPr lang="en-US" dirty="0" err="1"/>
              <a:t>adecuada</a:t>
            </a:r>
            <a:r>
              <a:rPr lang="en-US" dirty="0"/>
              <a:t> </a:t>
            </a:r>
            <a:r>
              <a:rPr lang="en-US" dirty="0" err="1"/>
              <a:t>impacta</a:t>
            </a:r>
            <a:r>
              <a:rPr lang="en-US" dirty="0"/>
              <a:t> </a:t>
            </a:r>
            <a:r>
              <a:rPr lang="en-US" dirty="0" err="1"/>
              <a:t>directamente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salud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cultivos</a:t>
            </a:r>
            <a:r>
              <a:rPr lang="en-US" dirty="0"/>
              <a:t> y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seguridad</a:t>
            </a:r>
            <a:r>
              <a:rPr lang="en-US" dirty="0"/>
              <a:t> alimentaria.</a:t>
            </a:r>
          </a:p>
        </p:txBody>
      </p:sp>
    </p:spTree>
    <p:extLst>
      <p:ext uri="{BB962C8B-B14F-4D97-AF65-F5344CB8AC3E}">
        <p14:creationId xmlns:p14="http://schemas.microsoft.com/office/powerpoint/2010/main" val="2851739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15BE95-1337-20E2-B2EF-5DA486F72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6B09E8CE-A536-C0D2-5453-42241048FDB5}"/>
              </a:ext>
            </a:extLst>
          </p:cNvPr>
          <p:cNvSpPr txBox="1"/>
          <p:nvPr/>
        </p:nvSpPr>
        <p:spPr>
          <a:xfrm>
            <a:off x="704088" y="2221992"/>
            <a:ext cx="6239599" cy="3941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 </a:t>
            </a:r>
            <a:r>
              <a:rPr lang="en-US"/>
              <a:t>aplicación</a:t>
            </a:r>
            <a:r>
              <a:rPr lang="en-US" dirty="0"/>
              <a:t> de </a:t>
            </a:r>
            <a:r>
              <a:rPr lang="en-US"/>
              <a:t>sensores</a:t>
            </a:r>
            <a:r>
              <a:rPr lang="en-US" dirty="0"/>
              <a:t>, </a:t>
            </a:r>
            <a:r>
              <a:rPr lang="en-US"/>
              <a:t>sistemas</a:t>
            </a:r>
            <a:r>
              <a:rPr lang="en-US" dirty="0"/>
              <a:t> de </a:t>
            </a:r>
            <a:r>
              <a:rPr lang="en-US"/>
              <a:t>riego</a:t>
            </a:r>
            <a:r>
              <a:rPr lang="en-US" dirty="0"/>
              <a:t> </a:t>
            </a:r>
            <a:r>
              <a:rPr lang="en-US"/>
              <a:t>inteligentes</a:t>
            </a:r>
            <a:r>
              <a:rPr lang="en-US" dirty="0"/>
              <a:t> y </a:t>
            </a:r>
            <a:r>
              <a:rPr lang="en-US"/>
              <a:t>análisis</a:t>
            </a:r>
            <a:r>
              <a:rPr lang="en-US" dirty="0"/>
              <a:t> de </a:t>
            </a:r>
            <a:r>
              <a:rPr lang="en-US"/>
              <a:t>datos</a:t>
            </a:r>
            <a:r>
              <a:rPr lang="en-US" dirty="0"/>
              <a:t> </a:t>
            </a:r>
            <a:r>
              <a:rPr lang="en-US"/>
              <a:t>masivos</a:t>
            </a:r>
            <a:r>
              <a:rPr lang="en-US" dirty="0"/>
              <a:t> </a:t>
            </a:r>
            <a:r>
              <a:rPr lang="en-US"/>
              <a:t>hace</a:t>
            </a:r>
            <a:r>
              <a:rPr lang="en-US" dirty="0"/>
              <a:t> </a:t>
            </a:r>
            <a:r>
              <a:rPr lang="en-US"/>
              <a:t>posible</a:t>
            </a:r>
            <a:r>
              <a:rPr lang="en-US" dirty="0"/>
              <a:t> un </a:t>
            </a:r>
            <a:r>
              <a:rPr lang="en-US"/>
              <a:t>uso</a:t>
            </a:r>
            <a:r>
              <a:rPr lang="en-US" dirty="0"/>
              <a:t> </a:t>
            </a:r>
            <a:r>
              <a:rPr lang="en-US"/>
              <a:t>más</a:t>
            </a:r>
            <a:r>
              <a:rPr lang="en-US" dirty="0"/>
              <a:t> </a:t>
            </a:r>
            <a:r>
              <a:rPr lang="en-US"/>
              <a:t>eficiente</a:t>
            </a:r>
            <a:r>
              <a:rPr lang="en-US" dirty="0"/>
              <a:t> del </a:t>
            </a:r>
            <a:r>
              <a:rPr lang="en-US"/>
              <a:t>agua</a:t>
            </a:r>
            <a:r>
              <a:rPr lang="en-US" dirty="0"/>
              <a:t>. </a:t>
            </a:r>
            <a:r>
              <a:rPr lang="en-US"/>
              <a:t>Estas</a:t>
            </a:r>
            <a:r>
              <a:rPr lang="en-US" dirty="0"/>
              <a:t> </a:t>
            </a:r>
            <a:r>
              <a:rPr lang="en-US"/>
              <a:t>herramientas</a:t>
            </a:r>
            <a:r>
              <a:rPr lang="en-US" dirty="0"/>
              <a:t> </a:t>
            </a:r>
            <a:r>
              <a:rPr lang="en-US"/>
              <a:t>ayudan</a:t>
            </a:r>
            <a:r>
              <a:rPr lang="en-US" dirty="0"/>
              <a:t> a </a:t>
            </a:r>
            <a:r>
              <a:rPr lang="en-US"/>
              <a:t>conservar</a:t>
            </a:r>
            <a:r>
              <a:rPr lang="en-US" dirty="0"/>
              <a:t> </a:t>
            </a:r>
            <a:r>
              <a:rPr lang="en-US"/>
              <a:t>los</a:t>
            </a:r>
            <a:r>
              <a:rPr lang="en-US" dirty="0"/>
              <a:t> </a:t>
            </a:r>
            <a:r>
              <a:rPr lang="en-US"/>
              <a:t>recursos</a:t>
            </a:r>
            <a:r>
              <a:rPr lang="en-US" dirty="0"/>
              <a:t> </a:t>
            </a:r>
            <a:r>
              <a:rPr lang="en-US"/>
              <a:t>hídricos</a:t>
            </a:r>
            <a:r>
              <a:rPr lang="en-US" dirty="0"/>
              <a:t>, </a:t>
            </a:r>
            <a:r>
              <a:rPr lang="en-US"/>
              <a:t>protegen</a:t>
            </a:r>
            <a:r>
              <a:rPr lang="en-US" dirty="0"/>
              <a:t> la </a:t>
            </a:r>
            <a:r>
              <a:rPr lang="en-US"/>
              <a:t>biodiversidad</a:t>
            </a:r>
            <a:r>
              <a:rPr lang="en-US" dirty="0"/>
              <a:t> y </a:t>
            </a:r>
            <a:r>
              <a:rPr lang="en-US"/>
              <a:t>reducen</a:t>
            </a:r>
            <a:r>
              <a:rPr lang="en-US" dirty="0"/>
              <a:t> la </a:t>
            </a:r>
            <a:r>
              <a:rPr lang="en-US"/>
              <a:t>contaminación</a:t>
            </a:r>
            <a:r>
              <a:rPr lang="en-US" dirty="0"/>
              <a:t>. Con </a:t>
            </a:r>
            <a:r>
              <a:rPr lang="en-US"/>
              <a:t>ello</a:t>
            </a:r>
            <a:r>
              <a:rPr lang="en-US" dirty="0"/>
              <a:t>, la </a:t>
            </a:r>
            <a:r>
              <a:rPr lang="en-US"/>
              <a:t>agricultura</a:t>
            </a:r>
            <a:r>
              <a:rPr lang="en-US" dirty="0"/>
              <a:t> se </a:t>
            </a:r>
            <a:r>
              <a:rPr lang="en-US"/>
              <a:t>vuelve</a:t>
            </a:r>
            <a:r>
              <a:rPr lang="en-US" dirty="0"/>
              <a:t> </a:t>
            </a:r>
            <a:r>
              <a:rPr lang="en-US"/>
              <a:t>más</a:t>
            </a:r>
            <a:r>
              <a:rPr lang="en-US" dirty="0"/>
              <a:t> </a:t>
            </a:r>
            <a:r>
              <a:rPr lang="en-US"/>
              <a:t>responsable</a:t>
            </a:r>
            <a:r>
              <a:rPr lang="en-US" dirty="0"/>
              <a:t> y </a:t>
            </a:r>
            <a:r>
              <a:rPr lang="en-US"/>
              <a:t>resiliente</a:t>
            </a:r>
            <a:r>
              <a:rPr lang="en-US" dirty="0"/>
              <a:t> </a:t>
            </a:r>
            <a:r>
              <a:rPr lang="en-US"/>
              <a:t>frente</a:t>
            </a:r>
            <a:r>
              <a:rPr lang="en-US" dirty="0"/>
              <a:t> al </a:t>
            </a:r>
            <a:r>
              <a:rPr lang="en-US"/>
              <a:t>cambio</a:t>
            </a:r>
            <a:r>
              <a:rPr lang="en-US" dirty="0"/>
              <a:t> </a:t>
            </a:r>
            <a:r>
              <a:rPr lang="en-US"/>
              <a:t>climático</a:t>
            </a:r>
            <a:r>
              <a:rPr lang="en-US" dirty="0"/>
              <a:t> y al </a:t>
            </a:r>
            <a:r>
              <a:rPr lang="en-US"/>
              <a:t>crecimiento</a:t>
            </a:r>
            <a:r>
              <a:rPr lang="en-US" dirty="0"/>
              <a:t> </a:t>
            </a:r>
            <a:r>
              <a:rPr lang="en-US"/>
              <a:t>poblacional</a:t>
            </a:r>
            <a:r>
              <a:rPr lang="en-US" dirty="0"/>
              <a:t>.</a:t>
            </a:r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E5EEBE-10C9-4090-5C20-7C702FCB9C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035" r="33333"/>
          <a:stretch>
            <a:fillRect/>
          </a:stretch>
        </p:blipFill>
        <p:spPr>
          <a:xfrm>
            <a:off x="7583424" y="10"/>
            <a:ext cx="460857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13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2089A4D-0962-F7D6-550B-BF33C8318A7D}"/>
              </a:ext>
            </a:extLst>
          </p:cNvPr>
          <p:cNvSpPr txBox="1"/>
          <p:nvPr/>
        </p:nvSpPr>
        <p:spPr>
          <a:xfrm>
            <a:off x="8652507" y="1358671"/>
            <a:ext cx="2843711" cy="1493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500" b="1" cap="all" spc="30">
                <a:effectLst/>
                <a:latin typeface="+mj-lt"/>
                <a:ea typeface="+mj-ea"/>
                <a:cs typeface="+mj-cs"/>
              </a:rPr>
              <a:t>Soluciones actuales de IA y su efectividad.</a:t>
            </a:r>
            <a:endParaRPr lang="en-US" sz="2500" cap="all" spc="30"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A78C5BF-C2B1-FF00-74B9-18138080C9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61" r="13760"/>
          <a:stretch>
            <a:fillRect/>
          </a:stretch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D39F5434-546E-4FA5-E114-A292757C14D0}"/>
              </a:ext>
            </a:extLst>
          </p:cNvPr>
          <p:cNvSpPr txBox="1"/>
          <p:nvPr/>
        </p:nvSpPr>
        <p:spPr>
          <a:xfrm>
            <a:off x="8652509" y="3359338"/>
            <a:ext cx="2843711" cy="28620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defTabSz="914400">
              <a:spcAft>
                <a:spcPts val="600"/>
              </a:spcAft>
            </a:pPr>
            <a:r>
              <a:rPr lang="es-MX" sz="1600" dirty="0"/>
              <a:t>La inteligencia artificial es una herramienta fundamental para la agricultura de precisión, especialmente en el manejo del agua. Su aplicación permite analizar datos de sensores y clima para optimizar el riego, reducir desperdicios y mejorar la productividad agrícola, todo con un menor impacto ambiental.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890318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35B42F1-EAE5-74EA-9B0B-7265E4EC6FF3}"/>
              </a:ext>
            </a:extLst>
          </p:cNvPr>
          <p:cNvSpPr txBox="1"/>
          <p:nvPr/>
        </p:nvSpPr>
        <p:spPr>
          <a:xfrm>
            <a:off x="704088" y="2387600"/>
            <a:ext cx="3799763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Los </a:t>
            </a: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riego</a:t>
            </a:r>
            <a:r>
              <a:rPr lang="en-US" dirty="0"/>
              <a:t> </a:t>
            </a:r>
            <a:r>
              <a:rPr lang="en-US" dirty="0" err="1"/>
              <a:t>inteligente</a:t>
            </a:r>
            <a:r>
              <a:rPr lang="en-US" dirty="0"/>
              <a:t> </a:t>
            </a:r>
            <a:r>
              <a:rPr lang="en-US" dirty="0" err="1"/>
              <a:t>ajustan</a:t>
            </a:r>
            <a:r>
              <a:rPr lang="en-US" dirty="0"/>
              <a:t> </a:t>
            </a:r>
            <a:r>
              <a:rPr lang="en-US" dirty="0" err="1"/>
              <a:t>automáticamente</a:t>
            </a:r>
            <a:r>
              <a:rPr lang="en-US" dirty="0"/>
              <a:t> la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agua</a:t>
            </a:r>
            <a:r>
              <a:rPr lang="en-US" dirty="0"/>
              <a:t> </a:t>
            </a:r>
            <a:r>
              <a:rPr lang="en-US" dirty="0" err="1"/>
              <a:t>según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suelo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clima</a:t>
            </a:r>
            <a:r>
              <a:rPr lang="en-US" dirty="0"/>
              <a:t>. En la </a:t>
            </a:r>
            <a:r>
              <a:rPr lang="en-US" dirty="0" err="1"/>
              <a:t>Región</a:t>
            </a:r>
            <a:r>
              <a:rPr lang="en-US" dirty="0"/>
              <a:t> del Maipo, Chile,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tecnologías</a:t>
            </a:r>
            <a:r>
              <a:rPr lang="en-US" dirty="0"/>
              <a:t> </a:t>
            </a:r>
            <a:r>
              <a:rPr lang="en-US" dirty="0" err="1"/>
              <a:t>lograron</a:t>
            </a:r>
            <a:r>
              <a:rPr lang="en-US" dirty="0"/>
              <a:t> un </a:t>
            </a:r>
            <a:r>
              <a:rPr lang="en-US" dirty="0" err="1"/>
              <a:t>ahorro</a:t>
            </a:r>
            <a:r>
              <a:rPr lang="en-US" dirty="0"/>
              <a:t> del 13 % </a:t>
            </a:r>
            <a:r>
              <a:rPr lang="en-US" dirty="0" err="1"/>
              <a:t>en</a:t>
            </a:r>
            <a:r>
              <a:rPr lang="en-US" dirty="0"/>
              <a:t> 450 </a:t>
            </a:r>
            <a:r>
              <a:rPr lang="en-US" dirty="0" err="1"/>
              <a:t>hectáreas</a:t>
            </a:r>
            <a:r>
              <a:rPr lang="en-US" dirty="0"/>
              <a:t>. La IA también se </a:t>
            </a:r>
            <a:r>
              <a:rPr lang="en-US" dirty="0" err="1"/>
              <a:t>utiliza</a:t>
            </a:r>
            <a:r>
              <a:rPr lang="en-US" dirty="0"/>
              <a:t> para </a:t>
            </a:r>
            <a:r>
              <a:rPr lang="en-US" dirty="0" err="1"/>
              <a:t>predecir</a:t>
            </a:r>
            <a:r>
              <a:rPr lang="en-US" dirty="0"/>
              <a:t> y </a:t>
            </a:r>
            <a:r>
              <a:rPr lang="en-US" dirty="0" err="1"/>
              <a:t>vigilar</a:t>
            </a:r>
            <a:r>
              <a:rPr lang="en-US" dirty="0"/>
              <a:t> la </a:t>
            </a:r>
            <a:r>
              <a:rPr lang="en-US" dirty="0" err="1"/>
              <a:t>calidad</a:t>
            </a:r>
            <a:r>
              <a:rPr lang="en-US" dirty="0"/>
              <a:t> del </a:t>
            </a:r>
            <a:r>
              <a:rPr lang="en-US" dirty="0" err="1"/>
              <a:t>agua</a:t>
            </a:r>
            <a:r>
              <a:rPr lang="en-US" dirty="0"/>
              <a:t>, </a:t>
            </a:r>
            <a:r>
              <a:rPr lang="en-US" dirty="0" err="1"/>
              <a:t>detectando</a:t>
            </a:r>
            <a:r>
              <a:rPr lang="en-US" dirty="0"/>
              <a:t> </a:t>
            </a:r>
            <a:r>
              <a:rPr lang="en-US" dirty="0" err="1"/>
              <a:t>contaminantes</a:t>
            </a:r>
            <a:r>
              <a:rPr lang="en-US" dirty="0"/>
              <a:t> y </a:t>
            </a:r>
            <a:r>
              <a:rPr lang="en-US" dirty="0" err="1"/>
              <a:t>riesgos</a:t>
            </a:r>
            <a:r>
              <a:rPr lang="en-US" dirty="0"/>
              <a:t> de </a:t>
            </a:r>
            <a:r>
              <a:rPr lang="en-US" dirty="0" err="1"/>
              <a:t>contaminación</a:t>
            </a:r>
            <a:r>
              <a:rPr lang="en-US" dirty="0"/>
              <a:t> antes de que </a:t>
            </a:r>
            <a:r>
              <a:rPr lang="en-US" dirty="0" err="1"/>
              <a:t>afecten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cultivos</a:t>
            </a:r>
            <a:r>
              <a:rPr lang="en-US" dirty="0"/>
              <a:t> y </a:t>
            </a:r>
            <a:r>
              <a:rPr lang="en-US" dirty="0" err="1"/>
              <a:t>ecosistemas</a:t>
            </a:r>
            <a:r>
              <a:rPr lang="en-US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A1856C9-DDF5-7C0F-E022-DECA6027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8" r="21920" b="-1"/>
          <a:stretch>
            <a:fillRect/>
          </a:stretch>
        </p:blipFill>
        <p:spPr>
          <a:xfrm>
            <a:off x="4981575" y="735286"/>
            <a:ext cx="6495042" cy="54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CD36FED-7335-DD0D-40E7-346835C02220}"/>
              </a:ext>
            </a:extLst>
          </p:cNvPr>
          <p:cNvSpPr txBox="1"/>
          <p:nvPr/>
        </p:nvSpPr>
        <p:spPr>
          <a:xfrm>
            <a:off x="6696186" y="909637"/>
            <a:ext cx="4800600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spc="30">
                <a:latin typeface="+mj-lt"/>
                <a:ea typeface="+mj-ea"/>
                <a:cs typeface="+mj-cs"/>
              </a:rPr>
              <a:t>Solución propuesta.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A602B6-7958-C4FE-38ED-07B6510B60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59" r="21946" b="-445"/>
          <a:stretch>
            <a:fillRect/>
          </a:stretch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2EC93FA6-2774-036B-D8C2-17967293C276}"/>
              </a:ext>
            </a:extLst>
          </p:cNvPr>
          <p:cNvSpPr txBox="1"/>
          <p:nvPr/>
        </p:nvSpPr>
        <p:spPr>
          <a:xfrm>
            <a:off x="6696186" y="2221992"/>
            <a:ext cx="4800600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El Mar Menor </a:t>
            </a:r>
            <a:r>
              <a:rPr lang="en-US" dirty="0" err="1"/>
              <a:t>enfrenta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crisis </a:t>
            </a:r>
            <a:r>
              <a:rPr lang="en-US" dirty="0" err="1"/>
              <a:t>ambiental</a:t>
            </a:r>
            <a:r>
              <a:rPr lang="en-US" dirty="0"/>
              <a:t> </a:t>
            </a:r>
            <a:r>
              <a:rPr lang="en-US" dirty="0" err="1"/>
              <a:t>causada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</a:t>
            </a:r>
            <a:r>
              <a:rPr lang="en-US" dirty="0" err="1"/>
              <a:t>sobreexplotación</a:t>
            </a:r>
            <a:r>
              <a:rPr lang="en-US" dirty="0"/>
              <a:t> del </a:t>
            </a:r>
            <a:r>
              <a:rPr lang="en-US" dirty="0" err="1"/>
              <a:t>agua</a:t>
            </a:r>
            <a:r>
              <a:rPr lang="en-US" dirty="0"/>
              <a:t> y la </a:t>
            </a:r>
            <a:r>
              <a:rPr lang="en-US" dirty="0" err="1"/>
              <a:t>agricultura</a:t>
            </a:r>
            <a:r>
              <a:rPr lang="en-US" dirty="0"/>
              <a:t> </a:t>
            </a:r>
            <a:r>
              <a:rPr lang="en-US" dirty="0" err="1"/>
              <a:t>intensiva</a:t>
            </a:r>
            <a:r>
              <a:rPr lang="en-US" dirty="0"/>
              <a:t>. La </a:t>
            </a:r>
            <a:r>
              <a:rPr lang="en-US" dirty="0" err="1"/>
              <a:t>escorrentía</a:t>
            </a:r>
            <a:r>
              <a:rPr lang="en-US" dirty="0"/>
              <a:t> con </a:t>
            </a:r>
            <a:r>
              <a:rPr lang="en-US" dirty="0" err="1"/>
              <a:t>fertilizantes</a:t>
            </a:r>
            <a:r>
              <a:rPr lang="en-US" dirty="0"/>
              <a:t> y </a:t>
            </a:r>
            <a:r>
              <a:rPr lang="en-US" dirty="0" err="1"/>
              <a:t>nitratos</a:t>
            </a:r>
            <a:r>
              <a:rPr lang="en-US" dirty="0"/>
              <a:t> ha </a:t>
            </a:r>
            <a:r>
              <a:rPr lang="en-US" dirty="0" err="1"/>
              <a:t>generado</a:t>
            </a:r>
            <a:r>
              <a:rPr lang="en-US" dirty="0"/>
              <a:t> </a:t>
            </a:r>
            <a:r>
              <a:rPr lang="en-US" dirty="0" err="1"/>
              <a:t>eutrofización</a:t>
            </a:r>
            <a:r>
              <a:rPr lang="en-US" dirty="0"/>
              <a:t>, </a:t>
            </a:r>
            <a:r>
              <a:rPr lang="en-US" dirty="0" err="1"/>
              <a:t>pérdida</a:t>
            </a:r>
            <a:r>
              <a:rPr lang="en-US" dirty="0"/>
              <a:t> de </a:t>
            </a:r>
            <a:r>
              <a:rPr lang="en-US" dirty="0" err="1"/>
              <a:t>oxígeno</a:t>
            </a:r>
            <a:r>
              <a:rPr lang="en-US" dirty="0"/>
              <a:t> y </a:t>
            </a:r>
            <a:r>
              <a:rPr lang="en-US" dirty="0" err="1"/>
              <a:t>daños</a:t>
            </a:r>
            <a:r>
              <a:rPr lang="en-US" dirty="0"/>
              <a:t> a la </a:t>
            </a:r>
            <a:r>
              <a:rPr lang="en-US" dirty="0" err="1"/>
              <a:t>biodiversidad</a:t>
            </a:r>
            <a:r>
              <a:rPr lang="en-US" dirty="0"/>
              <a:t>. A </a:t>
            </a:r>
            <a:r>
              <a:rPr lang="en-US" dirty="0" err="1"/>
              <a:t>ello</a:t>
            </a:r>
            <a:r>
              <a:rPr lang="en-US" dirty="0"/>
              <a:t> se suman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efectos</a:t>
            </a:r>
            <a:r>
              <a:rPr lang="en-US" dirty="0"/>
              <a:t> del </a:t>
            </a:r>
            <a:r>
              <a:rPr lang="en-US" dirty="0" err="1"/>
              <a:t>cambio</a:t>
            </a:r>
            <a:r>
              <a:rPr lang="en-US" dirty="0"/>
              <a:t> </a:t>
            </a:r>
            <a:r>
              <a:rPr lang="en-US" dirty="0" err="1"/>
              <a:t>climático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sequías</a:t>
            </a:r>
            <a:r>
              <a:rPr lang="en-US" dirty="0"/>
              <a:t>, </a:t>
            </a:r>
            <a:r>
              <a:rPr lang="en-US" dirty="0" err="1"/>
              <a:t>menor</a:t>
            </a:r>
            <a:r>
              <a:rPr lang="en-US" dirty="0"/>
              <a:t> </a:t>
            </a:r>
            <a:r>
              <a:rPr lang="en-US" dirty="0" err="1"/>
              <a:t>disponibilidad</a:t>
            </a:r>
            <a:r>
              <a:rPr lang="en-US" dirty="0"/>
              <a:t> de </a:t>
            </a:r>
            <a:r>
              <a:rPr lang="en-US" dirty="0" err="1"/>
              <a:t>agua</a:t>
            </a:r>
            <a:r>
              <a:rPr lang="en-US" dirty="0"/>
              <a:t> y </a:t>
            </a:r>
            <a:r>
              <a:rPr lang="en-US" dirty="0" err="1"/>
              <a:t>riesgo</a:t>
            </a:r>
            <a:r>
              <a:rPr lang="en-US" dirty="0"/>
              <a:t> de </a:t>
            </a:r>
            <a:r>
              <a:rPr lang="en-US" dirty="0" err="1"/>
              <a:t>desertificación</a:t>
            </a:r>
            <a:r>
              <a:rPr lang="en-US" dirty="0"/>
              <a:t>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11CC2D-E9AF-1B4D-96B8-98D2BD55D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564"/>
          <a:stretch>
            <a:fillRect/>
          </a:stretch>
        </p:blipFill>
        <p:spPr>
          <a:xfrm>
            <a:off x="20" y="10"/>
            <a:ext cx="5686740" cy="685799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1E667E68-9B06-A5CF-1A9E-28D6AD483C39}"/>
              </a:ext>
            </a:extLst>
          </p:cNvPr>
          <p:cNvSpPr txBox="1"/>
          <p:nvPr/>
        </p:nvSpPr>
        <p:spPr>
          <a:xfrm>
            <a:off x="6290838" y="2236843"/>
            <a:ext cx="5201121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800"/>
              </a:spcAft>
            </a:pPr>
            <a:r>
              <a:rPr lang="en-US" sz="1500" b="1" dirty="0" err="1"/>
              <a:t>Soluciones</a:t>
            </a:r>
            <a:r>
              <a:rPr lang="en-US" sz="1500" b="1" dirty="0"/>
              <a:t> </a:t>
            </a:r>
            <a:r>
              <a:rPr lang="en-US" sz="1500" b="1" dirty="0" err="1"/>
              <a:t>actuales</a:t>
            </a:r>
            <a:r>
              <a:rPr lang="en-US" sz="1500" b="1" dirty="0"/>
              <a:t> de IA y </a:t>
            </a:r>
            <a:r>
              <a:rPr lang="en-US" sz="1500" b="1" dirty="0" err="1"/>
              <a:t>su</a:t>
            </a:r>
            <a:r>
              <a:rPr lang="en-US" sz="1500" b="1" dirty="0"/>
              <a:t> </a:t>
            </a:r>
            <a:r>
              <a:rPr lang="en-US" sz="1500" b="1" dirty="0" err="1"/>
              <a:t>efectividad</a:t>
            </a:r>
            <a:r>
              <a:rPr lang="en-US" sz="1500" b="1" dirty="0"/>
              <a:t>.	</a:t>
            </a:r>
          </a:p>
          <a:p>
            <a:pPr marL="285750" indent="-228600" defTabSz="9144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 dirty="0" err="1">
                <a:effectLst/>
              </a:rPr>
              <a:t>Gestión</a:t>
            </a:r>
            <a:r>
              <a:rPr lang="en-US" sz="1500" b="1" dirty="0">
                <a:effectLst/>
              </a:rPr>
              <a:t> de </a:t>
            </a:r>
            <a:r>
              <a:rPr lang="en-US" sz="1500" b="1" dirty="0" err="1">
                <a:effectLst/>
              </a:rPr>
              <a:t>datos</a:t>
            </a:r>
            <a:r>
              <a:rPr lang="en-US" sz="1500" b="1" dirty="0">
                <a:effectLst/>
              </a:rPr>
              <a:t> </a:t>
            </a:r>
            <a:r>
              <a:rPr lang="en-US" sz="1500" b="1" dirty="0" err="1">
                <a:effectLst/>
              </a:rPr>
              <a:t>masivos</a:t>
            </a:r>
            <a:r>
              <a:rPr lang="en-US" sz="1500" dirty="0">
                <a:effectLst/>
              </a:rPr>
              <a:t>: integra </a:t>
            </a:r>
            <a:r>
              <a:rPr lang="en-US" sz="1500" dirty="0" err="1">
                <a:effectLst/>
              </a:rPr>
              <a:t>millones</a:t>
            </a:r>
            <a:r>
              <a:rPr lang="en-US" sz="1500" dirty="0">
                <a:effectLst/>
              </a:rPr>
              <a:t> de </a:t>
            </a:r>
            <a:r>
              <a:rPr lang="en-US" sz="1500" dirty="0" err="1">
                <a:effectLst/>
              </a:rPr>
              <a:t>registros</a:t>
            </a:r>
            <a:r>
              <a:rPr lang="en-US" sz="1500" dirty="0">
                <a:effectLst/>
              </a:rPr>
              <a:t> de </a:t>
            </a:r>
            <a:r>
              <a:rPr lang="en-US" sz="1500" dirty="0" err="1">
                <a:effectLst/>
              </a:rPr>
              <a:t>sensores</a:t>
            </a:r>
            <a:r>
              <a:rPr lang="en-US" sz="1500" dirty="0">
                <a:effectLst/>
              </a:rPr>
              <a:t>, drones y </a:t>
            </a:r>
            <a:r>
              <a:rPr lang="en-US" sz="1500" dirty="0" err="1">
                <a:effectLst/>
              </a:rPr>
              <a:t>satélites</a:t>
            </a:r>
            <a:r>
              <a:rPr lang="en-US" sz="1500" dirty="0">
                <a:effectLst/>
              </a:rPr>
              <a:t> para </a:t>
            </a:r>
            <a:r>
              <a:rPr lang="en-US" sz="1500" dirty="0" err="1">
                <a:effectLst/>
              </a:rPr>
              <a:t>detectar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patrones</a:t>
            </a:r>
            <a:r>
              <a:rPr lang="en-US" sz="1500" dirty="0">
                <a:effectLst/>
              </a:rPr>
              <a:t> y </a:t>
            </a:r>
            <a:r>
              <a:rPr lang="en-US" sz="1500" dirty="0" err="1">
                <a:effectLst/>
              </a:rPr>
              <a:t>anticipar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problemas</a:t>
            </a:r>
            <a:r>
              <a:rPr lang="en-US" sz="1500" dirty="0">
                <a:effectLst/>
              </a:rPr>
              <a:t>.</a:t>
            </a:r>
          </a:p>
          <a:p>
            <a:pPr marL="342900" lvl="0" indent="-228600" defTabSz="914400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 b="1" dirty="0">
                <a:effectLst/>
              </a:rPr>
              <a:t>Agricultura de </a:t>
            </a:r>
            <a:r>
              <a:rPr lang="en-US" sz="1500" b="1" dirty="0" err="1">
                <a:effectLst/>
              </a:rPr>
              <a:t>precisión</a:t>
            </a:r>
            <a:r>
              <a:rPr lang="en-US" sz="1500" dirty="0">
                <a:effectLst/>
              </a:rPr>
              <a:t>: </a:t>
            </a:r>
            <a:r>
              <a:rPr lang="en-US" sz="1500" dirty="0" err="1">
                <a:effectLst/>
              </a:rPr>
              <a:t>ajusta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en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tiempo</a:t>
            </a:r>
            <a:r>
              <a:rPr lang="en-US" sz="1500" dirty="0">
                <a:effectLst/>
              </a:rPr>
              <a:t> real </a:t>
            </a:r>
            <a:r>
              <a:rPr lang="en-US" sz="1500" dirty="0" err="1">
                <a:effectLst/>
              </a:rPr>
              <a:t>riego</a:t>
            </a:r>
            <a:r>
              <a:rPr lang="en-US" sz="1500" dirty="0">
                <a:effectLst/>
              </a:rPr>
              <a:t> y </a:t>
            </a:r>
            <a:r>
              <a:rPr lang="en-US" sz="1500" dirty="0" err="1">
                <a:effectLst/>
              </a:rPr>
              <a:t>fertilización</a:t>
            </a:r>
            <a:r>
              <a:rPr lang="en-US" sz="1500" dirty="0">
                <a:effectLst/>
              </a:rPr>
              <a:t>, </a:t>
            </a:r>
            <a:r>
              <a:rPr lang="en-US" sz="1500" dirty="0" err="1">
                <a:effectLst/>
              </a:rPr>
              <a:t>minimizando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desperdicios</a:t>
            </a:r>
            <a:r>
              <a:rPr lang="en-US" sz="1500" dirty="0">
                <a:effectLst/>
              </a:rPr>
              <a:t>.</a:t>
            </a:r>
          </a:p>
          <a:p>
            <a:pPr marL="342900" lvl="0" indent="-228600" defTabSz="914400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 b="1" dirty="0" err="1">
                <a:effectLst/>
              </a:rPr>
              <a:t>Modelos</a:t>
            </a:r>
            <a:r>
              <a:rPr lang="en-US" sz="1500" b="1" dirty="0">
                <a:effectLst/>
              </a:rPr>
              <a:t> </a:t>
            </a:r>
            <a:r>
              <a:rPr lang="en-US" sz="1500" b="1" dirty="0" err="1">
                <a:effectLst/>
              </a:rPr>
              <a:t>predictivos</a:t>
            </a:r>
            <a:r>
              <a:rPr lang="en-US" sz="1500" dirty="0">
                <a:effectLst/>
              </a:rPr>
              <a:t>: </a:t>
            </a:r>
            <a:r>
              <a:rPr lang="en-US" sz="1500" dirty="0" err="1">
                <a:effectLst/>
              </a:rPr>
              <a:t>anticipan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sequías</a:t>
            </a:r>
            <a:r>
              <a:rPr lang="en-US" sz="1500" dirty="0">
                <a:effectLst/>
              </a:rPr>
              <a:t>, </a:t>
            </a:r>
            <a:r>
              <a:rPr lang="en-US" sz="1500" dirty="0" err="1">
                <a:effectLst/>
              </a:rPr>
              <a:t>caídas</a:t>
            </a:r>
            <a:r>
              <a:rPr lang="en-US" sz="1500" dirty="0">
                <a:effectLst/>
              </a:rPr>
              <a:t> de </a:t>
            </a:r>
            <a:r>
              <a:rPr lang="en-US" sz="1500" dirty="0" err="1">
                <a:effectLst/>
              </a:rPr>
              <a:t>oxígeno</a:t>
            </a:r>
            <a:r>
              <a:rPr lang="en-US" sz="1500" dirty="0">
                <a:effectLst/>
              </a:rPr>
              <a:t> o </a:t>
            </a:r>
            <a:r>
              <a:rPr lang="en-US" sz="1500" dirty="0" err="1">
                <a:effectLst/>
              </a:rPr>
              <a:t>aumentos</a:t>
            </a:r>
            <a:r>
              <a:rPr lang="en-US" sz="1500" dirty="0">
                <a:effectLst/>
              </a:rPr>
              <a:t> de </a:t>
            </a:r>
            <a:r>
              <a:rPr lang="en-US" sz="1500" dirty="0" err="1">
                <a:effectLst/>
              </a:rPr>
              <a:t>nutrientes</a:t>
            </a:r>
            <a:r>
              <a:rPr lang="en-US" sz="1500" dirty="0">
                <a:effectLst/>
              </a:rPr>
              <a:t> que </a:t>
            </a:r>
            <a:r>
              <a:rPr lang="en-US" sz="1500" dirty="0" err="1">
                <a:effectLst/>
              </a:rPr>
              <a:t>afectan</a:t>
            </a:r>
            <a:r>
              <a:rPr lang="en-US" sz="1500" dirty="0">
                <a:effectLst/>
              </a:rPr>
              <a:t> al </a:t>
            </a:r>
            <a:r>
              <a:rPr lang="en-US" sz="1500" dirty="0" err="1">
                <a:effectLst/>
              </a:rPr>
              <a:t>ecosistema</a:t>
            </a:r>
            <a:r>
              <a:rPr lang="en-US" sz="1500" dirty="0">
                <a:effectLst/>
              </a:rPr>
              <a:t>.</a:t>
            </a:r>
          </a:p>
          <a:p>
            <a:pPr marL="342900" lvl="0" indent="-228600" defTabSz="914400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500" b="1" dirty="0" err="1">
                <a:effectLst/>
              </a:rPr>
              <a:t>Optimización</a:t>
            </a:r>
            <a:r>
              <a:rPr lang="en-US" sz="1500" b="1" dirty="0">
                <a:effectLst/>
              </a:rPr>
              <a:t> de </a:t>
            </a:r>
            <a:r>
              <a:rPr lang="en-US" sz="1500" b="1" dirty="0" err="1">
                <a:effectLst/>
              </a:rPr>
              <a:t>técnicas</a:t>
            </a:r>
            <a:r>
              <a:rPr lang="en-US" sz="1500" b="1" dirty="0">
                <a:effectLst/>
              </a:rPr>
              <a:t> de </a:t>
            </a:r>
            <a:r>
              <a:rPr lang="en-US" sz="1500" b="1" dirty="0" err="1">
                <a:effectLst/>
              </a:rPr>
              <a:t>riego</a:t>
            </a:r>
            <a:r>
              <a:rPr lang="en-US" sz="1500" dirty="0">
                <a:effectLst/>
              </a:rPr>
              <a:t>: </a:t>
            </a:r>
            <a:r>
              <a:rPr lang="en-US" sz="1500" dirty="0" err="1">
                <a:effectLst/>
              </a:rPr>
              <a:t>mejora</a:t>
            </a:r>
            <a:r>
              <a:rPr lang="en-US" sz="1500" dirty="0">
                <a:effectLst/>
              </a:rPr>
              <a:t> la </a:t>
            </a:r>
            <a:r>
              <a:rPr lang="en-US" sz="1500" dirty="0" err="1">
                <a:effectLst/>
              </a:rPr>
              <a:t>eficiencia</a:t>
            </a:r>
            <a:r>
              <a:rPr lang="en-US" sz="1500" dirty="0">
                <a:effectLst/>
              </a:rPr>
              <a:t> de </a:t>
            </a:r>
            <a:r>
              <a:rPr lang="en-US" sz="1500" dirty="0" err="1">
                <a:effectLst/>
              </a:rPr>
              <a:t>tecnologías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como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goteo</a:t>
            </a:r>
            <a:r>
              <a:rPr lang="en-US" sz="1500" dirty="0">
                <a:effectLst/>
              </a:rPr>
              <a:t> o </a:t>
            </a:r>
            <a:r>
              <a:rPr lang="en-US" sz="1500" dirty="0" err="1">
                <a:effectLst/>
              </a:rPr>
              <a:t>microaspersión</a:t>
            </a:r>
            <a:r>
              <a:rPr lang="en-US" sz="1500" dirty="0">
                <a:effectLst/>
              </a:rPr>
              <a:t>, </a:t>
            </a:r>
            <a:r>
              <a:rPr lang="en-US" sz="1500" dirty="0" err="1">
                <a:effectLst/>
              </a:rPr>
              <a:t>detectando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fugas</a:t>
            </a:r>
            <a:r>
              <a:rPr lang="en-US" sz="1500" dirty="0">
                <a:effectLst/>
              </a:rPr>
              <a:t> y </a:t>
            </a:r>
            <a:r>
              <a:rPr lang="en-US" sz="1500" dirty="0" err="1">
                <a:effectLst/>
              </a:rPr>
              <a:t>reduciendo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pérdidas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por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evaporación</a:t>
            </a:r>
            <a:r>
              <a:rPr lang="en-US" sz="15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170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3B6167-B210-D1C3-DE81-D960CE695D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35" r="3412" b="1"/>
          <a:stretch>
            <a:fillRect/>
          </a:stretch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ACB1AA67-860A-4508-502F-843280F8262C}"/>
              </a:ext>
            </a:extLst>
          </p:cNvPr>
          <p:cNvSpPr txBox="1"/>
          <p:nvPr/>
        </p:nvSpPr>
        <p:spPr>
          <a:xfrm>
            <a:off x="8652509" y="3359338"/>
            <a:ext cx="2843711" cy="286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100" dirty="0"/>
              <a:t>Se propone </a:t>
            </a:r>
            <a:r>
              <a:rPr lang="en-US" sz="1100" dirty="0" err="1"/>
              <a:t>el</a:t>
            </a:r>
            <a:r>
              <a:rPr lang="en-US" sz="1100" dirty="0"/>
              <a:t> </a:t>
            </a:r>
            <a:r>
              <a:rPr lang="en-US" sz="1100" b="1" dirty="0"/>
              <a:t>Sistema Integral de </a:t>
            </a:r>
            <a:r>
              <a:rPr lang="en-US" sz="1100" b="1" dirty="0" err="1"/>
              <a:t>Gestión</a:t>
            </a:r>
            <a:r>
              <a:rPr lang="en-US" sz="1100" b="1" dirty="0"/>
              <a:t> </a:t>
            </a:r>
            <a:r>
              <a:rPr lang="en-US" sz="1100" b="1" dirty="0" err="1"/>
              <a:t>Inteligente</a:t>
            </a:r>
            <a:r>
              <a:rPr lang="en-US" sz="1100" b="1" dirty="0"/>
              <a:t> del Agua y la </a:t>
            </a:r>
            <a:r>
              <a:rPr lang="en-US" sz="1100" b="1" dirty="0" err="1"/>
              <a:t>Fertilización</a:t>
            </a:r>
            <a:r>
              <a:rPr lang="en-US" sz="1100" b="1" dirty="0"/>
              <a:t> (SIGIAF)</a:t>
            </a:r>
            <a:r>
              <a:rPr lang="en-US" sz="1100" dirty="0"/>
              <a:t>, </a:t>
            </a:r>
            <a:r>
              <a:rPr lang="en-US" sz="1100" dirty="0" err="1"/>
              <a:t>una</a:t>
            </a:r>
            <a:r>
              <a:rPr lang="en-US" sz="1100" dirty="0"/>
              <a:t> </a:t>
            </a:r>
            <a:r>
              <a:rPr lang="en-US" sz="1100" dirty="0" err="1"/>
              <a:t>plataforma</a:t>
            </a:r>
            <a:r>
              <a:rPr lang="en-US" sz="1100" dirty="0"/>
              <a:t> que integra </a:t>
            </a:r>
            <a:r>
              <a:rPr lang="en-US" sz="1100" dirty="0" err="1"/>
              <a:t>datos</a:t>
            </a:r>
            <a:r>
              <a:rPr lang="en-US" sz="1100" dirty="0"/>
              <a:t> de </a:t>
            </a:r>
            <a:r>
              <a:rPr lang="en-US" sz="1100" dirty="0" err="1"/>
              <a:t>sensores</a:t>
            </a:r>
            <a:r>
              <a:rPr lang="en-US" sz="1100" dirty="0"/>
              <a:t>, </a:t>
            </a:r>
            <a:r>
              <a:rPr lang="en-US" sz="1100" dirty="0" err="1"/>
              <a:t>satélites</a:t>
            </a:r>
            <a:r>
              <a:rPr lang="en-US" sz="1100" dirty="0"/>
              <a:t>, drones y </a:t>
            </a:r>
            <a:r>
              <a:rPr lang="en-US" sz="1100" dirty="0" err="1"/>
              <a:t>clima</a:t>
            </a:r>
            <a:r>
              <a:rPr lang="en-US" sz="1100" dirty="0"/>
              <a:t> para </a:t>
            </a:r>
            <a:r>
              <a:rPr lang="en-US" sz="1100" dirty="0" err="1"/>
              <a:t>predecir</a:t>
            </a:r>
            <a:r>
              <a:rPr lang="en-US" sz="1100" dirty="0"/>
              <a:t> </a:t>
            </a:r>
            <a:r>
              <a:rPr lang="en-US" sz="1100" dirty="0" err="1"/>
              <a:t>sequías</a:t>
            </a:r>
            <a:r>
              <a:rPr lang="en-US" sz="1100" dirty="0"/>
              <a:t> y </a:t>
            </a:r>
            <a:r>
              <a:rPr lang="en-US" sz="1100" dirty="0" err="1"/>
              <a:t>riesgos</a:t>
            </a:r>
            <a:r>
              <a:rPr lang="en-US" sz="1100" dirty="0"/>
              <a:t> </a:t>
            </a:r>
            <a:r>
              <a:rPr lang="en-US" sz="1100" dirty="0" err="1"/>
              <a:t>ambientales</a:t>
            </a:r>
            <a:r>
              <a:rPr lang="en-US" sz="1100" dirty="0"/>
              <a:t>. Mediante </a:t>
            </a:r>
            <a:r>
              <a:rPr lang="en-US" sz="1100" dirty="0" err="1"/>
              <a:t>algoritmos</a:t>
            </a:r>
            <a:r>
              <a:rPr lang="en-US" sz="1100" dirty="0"/>
              <a:t> de </a:t>
            </a:r>
            <a:r>
              <a:rPr lang="en-US" sz="1100" dirty="0" err="1"/>
              <a:t>optimización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dirty="0" err="1"/>
              <a:t>tiempo</a:t>
            </a:r>
            <a:r>
              <a:rPr lang="en-US" sz="1100" dirty="0"/>
              <a:t> real, define la </a:t>
            </a:r>
            <a:r>
              <a:rPr lang="en-US" sz="1100" dirty="0" err="1"/>
              <a:t>cantidad</a:t>
            </a:r>
            <a:r>
              <a:rPr lang="en-US" sz="1100" dirty="0"/>
              <a:t> exacta de </a:t>
            </a:r>
            <a:r>
              <a:rPr lang="en-US" sz="1100" dirty="0" err="1"/>
              <a:t>agua</a:t>
            </a:r>
            <a:r>
              <a:rPr lang="en-US" sz="1100" dirty="0"/>
              <a:t> y </a:t>
            </a:r>
            <a:r>
              <a:rPr lang="en-US" sz="1100" dirty="0" err="1"/>
              <a:t>nutrientes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dirty="0" err="1"/>
              <a:t>cada</a:t>
            </a:r>
            <a:r>
              <a:rPr lang="en-US" sz="1100" dirty="0"/>
              <a:t> </a:t>
            </a:r>
            <a:r>
              <a:rPr lang="en-US" sz="1100" dirty="0" err="1"/>
              <a:t>parcela</a:t>
            </a:r>
            <a:r>
              <a:rPr lang="en-US" sz="1100" dirty="0"/>
              <a:t> e </a:t>
            </a:r>
            <a:r>
              <a:rPr lang="en-US" sz="1100" dirty="0" err="1"/>
              <a:t>incluye</a:t>
            </a:r>
            <a:r>
              <a:rPr lang="en-US" sz="1100" dirty="0"/>
              <a:t> </a:t>
            </a:r>
            <a:r>
              <a:rPr lang="en-US" sz="1100" dirty="0" err="1"/>
              <a:t>alertas</a:t>
            </a:r>
            <a:r>
              <a:rPr lang="en-US" sz="1100" dirty="0"/>
              <a:t> </a:t>
            </a:r>
            <a:r>
              <a:rPr lang="en-US" sz="1100" dirty="0" err="1"/>
              <a:t>tempranas</a:t>
            </a:r>
            <a:r>
              <a:rPr lang="en-US" sz="1100" dirty="0"/>
              <a:t> ante </a:t>
            </a:r>
            <a:r>
              <a:rPr lang="en-US" sz="1100" dirty="0" err="1"/>
              <a:t>problemas</a:t>
            </a:r>
            <a:r>
              <a:rPr lang="en-US" sz="1100" dirty="0"/>
              <a:t> </a:t>
            </a:r>
            <a:r>
              <a:rPr lang="en-US" sz="1100" dirty="0" err="1"/>
              <a:t>como</a:t>
            </a:r>
            <a:r>
              <a:rPr lang="en-US" sz="1100" dirty="0"/>
              <a:t> </a:t>
            </a:r>
            <a:r>
              <a:rPr lang="en-US" sz="1100" dirty="0" err="1"/>
              <a:t>exceso</a:t>
            </a:r>
            <a:r>
              <a:rPr lang="en-US" sz="1100" dirty="0"/>
              <a:t> de </a:t>
            </a:r>
            <a:r>
              <a:rPr lang="en-US" sz="1100" dirty="0" err="1"/>
              <a:t>nutrientes</a:t>
            </a:r>
            <a:r>
              <a:rPr lang="en-US" sz="1100" dirty="0"/>
              <a:t> o </a:t>
            </a:r>
            <a:r>
              <a:rPr lang="en-US" sz="1100" dirty="0" err="1"/>
              <a:t>salinización</a:t>
            </a:r>
            <a:r>
              <a:rPr lang="en-US" sz="1100" dirty="0"/>
              <a:t>. </a:t>
            </a:r>
            <a:r>
              <a:rPr lang="en-US" sz="1100" dirty="0" err="1"/>
              <a:t>Además</a:t>
            </a:r>
            <a:r>
              <a:rPr lang="en-US" sz="1100" dirty="0"/>
              <a:t>, </a:t>
            </a:r>
            <a:r>
              <a:rPr lang="en-US" sz="1100" dirty="0" err="1"/>
              <a:t>permite</a:t>
            </a:r>
            <a:r>
              <a:rPr lang="en-US" sz="1100" dirty="0"/>
              <a:t> </a:t>
            </a:r>
            <a:r>
              <a:rPr lang="en-US" sz="1100" dirty="0" err="1"/>
              <a:t>simular</a:t>
            </a:r>
            <a:r>
              <a:rPr lang="en-US" sz="1100" dirty="0"/>
              <a:t> </a:t>
            </a:r>
            <a:r>
              <a:rPr lang="en-US" sz="1100" dirty="0" err="1"/>
              <a:t>escenarios</a:t>
            </a:r>
            <a:r>
              <a:rPr lang="en-US" sz="1100" dirty="0"/>
              <a:t> de crisis </a:t>
            </a:r>
            <a:r>
              <a:rPr lang="en-US" sz="1100" dirty="0" err="1"/>
              <a:t>hídrica</a:t>
            </a:r>
            <a:r>
              <a:rPr lang="en-US" sz="1100" dirty="0"/>
              <a:t> y se vincula con </a:t>
            </a:r>
            <a:r>
              <a:rPr lang="en-US" sz="1100" dirty="0" err="1"/>
              <a:t>investigaciones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dirty="0" err="1"/>
              <a:t>biotecnología</a:t>
            </a:r>
            <a:r>
              <a:rPr lang="en-US" sz="1100" dirty="0"/>
              <a:t> para </a:t>
            </a:r>
            <a:r>
              <a:rPr lang="en-US" sz="1100" dirty="0" err="1"/>
              <a:t>desarrollar</a:t>
            </a:r>
            <a:r>
              <a:rPr lang="en-US" sz="1100" dirty="0"/>
              <a:t> </a:t>
            </a:r>
            <a:r>
              <a:rPr lang="en-US" sz="1100" dirty="0" err="1"/>
              <a:t>cultivos</a:t>
            </a:r>
            <a:r>
              <a:rPr lang="en-US" sz="1100" dirty="0"/>
              <a:t> </a:t>
            </a:r>
            <a:r>
              <a:rPr lang="en-US" sz="1100" dirty="0" err="1"/>
              <a:t>más</a:t>
            </a:r>
            <a:r>
              <a:rPr lang="en-US" sz="1100" dirty="0"/>
              <a:t> </a:t>
            </a:r>
            <a:r>
              <a:rPr lang="en-US" sz="1100" dirty="0" err="1"/>
              <a:t>resistentes</a:t>
            </a:r>
            <a:r>
              <a:rPr lang="en-US" sz="1100" dirty="0"/>
              <a:t> a la </a:t>
            </a:r>
            <a:r>
              <a:rPr lang="en-US" sz="1100" dirty="0" err="1"/>
              <a:t>sequía</a:t>
            </a:r>
            <a:r>
              <a:rPr lang="en-US" sz="1100" dirty="0"/>
              <a:t> y la </a:t>
            </a:r>
            <a:r>
              <a:rPr lang="en-US" sz="1100" dirty="0" err="1"/>
              <a:t>salinidad</a:t>
            </a:r>
            <a:r>
              <a:rPr lang="en-US" sz="1100" dirty="0"/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23B38F-4738-870C-45C2-B84951363711}"/>
              </a:ext>
            </a:extLst>
          </p:cNvPr>
          <p:cNvSpPr txBox="1"/>
          <p:nvPr/>
        </p:nvSpPr>
        <p:spPr>
          <a:xfrm>
            <a:off x="8206154" y="1662248"/>
            <a:ext cx="39858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Solución o mejora de IA propuesta</a:t>
            </a:r>
            <a:r>
              <a:rPr lang="es-MX" sz="2800" b="1" dirty="0">
                <a:effectLst/>
                <a:latin typeface="Microsoft GothicNeo" panose="020B0500000101010101" pitchFamily="34" charset="-127"/>
                <a:ea typeface="Aptos" panose="020B0004020202020204" pitchFamily="34" charset="0"/>
                <a:cs typeface="Times New Roman" panose="02020603050405020304" pitchFamily="18" charset="0"/>
              </a:rPr>
              <a:t>.	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79450815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31</TotalTime>
  <Words>632</Words>
  <Application>Microsoft Office PowerPoint</Application>
  <PresentationFormat>Panorámica</PresentationFormat>
  <Paragraphs>18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Microsoft GothicNeo</vt:lpstr>
      <vt:lpstr>Arial</vt:lpstr>
      <vt:lpstr>Calisto MT</vt:lpstr>
      <vt:lpstr>Univers Condensed</vt:lpstr>
      <vt:lpstr>ChronicleVTI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Eliezer Daniel Peraza Medina</dc:creator>
  <cp:lastModifiedBy>Eliezer Daniel Peraza Medina</cp:lastModifiedBy>
  <cp:revision>1</cp:revision>
  <dcterms:created xsi:type="dcterms:W3CDTF">2025-08-31T03:18:52Z</dcterms:created>
  <dcterms:modified xsi:type="dcterms:W3CDTF">2025-09-13T01:58:46Z</dcterms:modified>
</cp:coreProperties>
</file>